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3" r:id="rId5"/>
    <p:sldId id="264" r:id="rId6"/>
    <p:sldId id="267" r:id="rId7"/>
    <p:sldId id="268" r:id="rId8"/>
    <p:sldId id="269" r:id="rId9"/>
    <p:sldId id="261" r:id="rId10"/>
    <p:sldId id="260" r:id="rId11"/>
    <p:sldId id="26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1"/>
    <p:restoredTop sz="96327"/>
  </p:normalViewPr>
  <p:slideViewPr>
    <p:cSldViewPr snapToGrid="0" snapToObjects="1">
      <p:cViewPr varScale="1">
        <p:scale>
          <a:sx n="98" d="100"/>
          <a:sy n="98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8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1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buddha.com/blog/tax-benefits-owning-multiple-houses/" TargetMode="External"/><Relationship Id="rId2" Type="http://schemas.openxmlformats.org/officeDocument/2006/relationships/hyperlink" Target="https://towardsdatascience.com/regression-an-explanation-of-regression-metrics-and-what-can-go-wrong-a39a9793d9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ks-partners.com/insights/capture/" TargetMode="External"/><Relationship Id="rId4" Type="http://schemas.openxmlformats.org/officeDocument/2006/relationships/hyperlink" Target="https://www.nuviewtrust.com/self-directed-regulation-d-real-estate-fund-investment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ls.gov/timeseries/LASST190000000000005?amp%253bdata_tool=XGtable&amp;output_view=data&amp;include_graphs=true" TargetMode="External"/><Relationship Id="rId2" Type="http://schemas.openxmlformats.org/officeDocument/2006/relationships/hyperlink" Target="https://www.census.gov/quickfacts/fact/table/amescityiowa/INC1102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eavibes.com/ames-ia/cri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549D-AEAE-964B-AEAC-9B2988C8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1"/>
            <a:ext cx="3810000" cy="304799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House Price Predictions</a:t>
            </a:r>
            <a:br>
              <a:rPr lang="en-US" sz="4400" dirty="0"/>
            </a:br>
            <a:r>
              <a:rPr lang="en-US" sz="4400" dirty="0"/>
              <a:t>Ames, 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C6952-CDA9-524A-82C4-9187A4C7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" r="-1" b="-1"/>
          <a:stretch/>
        </p:blipFill>
        <p:spPr>
          <a:xfrm>
            <a:off x="5299433" y="832506"/>
            <a:ext cx="4448352" cy="6025494"/>
          </a:xfrm>
          <a:custGeom>
            <a:avLst/>
            <a:gdLst/>
            <a:ahLst/>
            <a:cxnLst/>
            <a:rect l="l" t="t" r="r" b="b"/>
            <a:pathLst>
              <a:path w="4448352" h="6025494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7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49"/>
                  <a:pt x="2981970" y="3664324"/>
                  <a:pt x="2566852" y="4362396"/>
                </a:cubicBezTo>
                <a:cubicBezTo>
                  <a:pt x="2261942" y="4875091"/>
                  <a:pt x="1813644" y="5542665"/>
                  <a:pt x="1381603" y="6002074"/>
                </a:cubicBezTo>
                <a:lnTo>
                  <a:pt x="1358104" y="6025494"/>
                </a:lnTo>
                <a:lnTo>
                  <a:pt x="147593" y="6025494"/>
                </a:lnTo>
                <a:lnTo>
                  <a:pt x="135095" y="5970139"/>
                </a:lnTo>
                <a:cubicBezTo>
                  <a:pt x="3334" y="5264474"/>
                  <a:pt x="25735" y="4338080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1"/>
                  <a:pt x="515201" y="2023048"/>
                  <a:pt x="812398" y="1669997"/>
                </a:cubicBezTo>
                <a:cubicBezTo>
                  <a:pt x="1109597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</p:spPr>
      </p:pic>
      <p:pic>
        <p:nvPicPr>
          <p:cNvPr id="6" name="Picture 5" descr="A group of orange flowers in a garden&#10;&#10;Description automatically generated">
            <a:extLst>
              <a:ext uri="{FF2B5EF4-FFF2-40B4-BE49-F238E27FC236}">
                <a16:creationId xmlns:a16="http://schemas.microsoft.com/office/drawing/2014/main" id="{EB8E5350-F604-4843-B201-64E062ED1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4" r="39537" b="3"/>
          <a:stretch/>
        </p:blipFill>
        <p:spPr>
          <a:xfrm>
            <a:off x="10008071" y="10"/>
            <a:ext cx="2183930" cy="3890830"/>
          </a:xfrm>
          <a:custGeom>
            <a:avLst/>
            <a:gdLst/>
            <a:ahLst/>
            <a:cxnLst/>
            <a:rect l="l" t="t" r="r" b="b"/>
            <a:pathLst>
              <a:path w="2183930" h="3890840">
                <a:moveTo>
                  <a:pt x="1662734" y="0"/>
                </a:moveTo>
                <a:lnTo>
                  <a:pt x="2183929" y="1"/>
                </a:lnTo>
                <a:lnTo>
                  <a:pt x="2183930" y="3746279"/>
                </a:lnTo>
                <a:lnTo>
                  <a:pt x="2092471" y="3792266"/>
                </a:lnTo>
                <a:cubicBezTo>
                  <a:pt x="1916615" y="3868206"/>
                  <a:pt x="1716194" y="3904967"/>
                  <a:pt x="1486236" y="3885847"/>
                </a:cubicBezTo>
                <a:cubicBezTo>
                  <a:pt x="669931" y="3818049"/>
                  <a:pt x="47640" y="3126585"/>
                  <a:pt x="2489" y="2485753"/>
                </a:cubicBezTo>
                <a:cubicBezTo>
                  <a:pt x="-27385" y="2064643"/>
                  <a:pt x="214834" y="1579831"/>
                  <a:pt x="562936" y="1142086"/>
                </a:cubicBezTo>
                <a:cubicBezTo>
                  <a:pt x="706161" y="962074"/>
                  <a:pt x="1052598" y="565678"/>
                  <a:pt x="1463250" y="18001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C448-7478-4732-8203-7598152BA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1" r="6" b="6"/>
          <a:stretch/>
        </p:blipFill>
        <p:spPr>
          <a:xfrm>
            <a:off x="8048989" y="4136572"/>
            <a:ext cx="3381012" cy="2219779"/>
          </a:xfrm>
          <a:custGeom>
            <a:avLst/>
            <a:gdLst/>
            <a:ahLst/>
            <a:cxnLst/>
            <a:rect l="l" t="t" r="r" b="b"/>
            <a:pathLst>
              <a:path w="3381012" h="2219779">
                <a:moveTo>
                  <a:pt x="2031599" y="1440"/>
                </a:moveTo>
                <a:cubicBezTo>
                  <a:pt x="2290258" y="9798"/>
                  <a:pt x="2545092" y="54400"/>
                  <a:pt x="2762440" y="130722"/>
                </a:cubicBezTo>
                <a:cubicBezTo>
                  <a:pt x="3259231" y="305320"/>
                  <a:pt x="3560197" y="645219"/>
                  <a:pt x="3263424" y="1096695"/>
                </a:cubicBezTo>
                <a:cubicBezTo>
                  <a:pt x="2921526" y="1616356"/>
                  <a:pt x="1319491" y="2439416"/>
                  <a:pt x="505447" y="2165293"/>
                </a:cubicBezTo>
                <a:cubicBezTo>
                  <a:pt x="134712" y="2040287"/>
                  <a:pt x="-37401" y="1703487"/>
                  <a:pt x="6791" y="1403535"/>
                </a:cubicBezTo>
                <a:cubicBezTo>
                  <a:pt x="68659" y="983394"/>
                  <a:pt x="455211" y="569456"/>
                  <a:pt x="862230" y="282590"/>
                </a:cubicBezTo>
                <a:cubicBezTo>
                  <a:pt x="1099471" y="115913"/>
                  <a:pt x="1429617" y="27065"/>
                  <a:pt x="1772911" y="5329"/>
                </a:cubicBezTo>
                <a:cubicBezTo>
                  <a:pt x="1858734" y="-106"/>
                  <a:pt x="1945379" y="-1347"/>
                  <a:pt x="2031599" y="144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6E4B60-959D-4C46-B3C8-BC11BD7B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0" y="533400"/>
            <a:ext cx="478863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56512-EDD9-3646-9533-85816455E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Little Deuce</a:t>
            </a:r>
          </a:p>
        </p:txBody>
      </p:sp>
    </p:spTree>
    <p:extLst>
      <p:ext uri="{BB962C8B-B14F-4D97-AF65-F5344CB8AC3E}">
        <p14:creationId xmlns:p14="http://schemas.microsoft.com/office/powerpoint/2010/main" val="288330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B95D-2E69-7244-B752-6C486161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E805-46EC-1345-8D3B-722A8E82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Home age:</a:t>
            </a:r>
          </a:p>
          <a:p>
            <a:pPr lvl="1"/>
            <a:r>
              <a:rPr lang="en-US" dirty="0"/>
              <a:t>38% NMT 20 years old (1990-2010) - 551</a:t>
            </a:r>
          </a:p>
          <a:p>
            <a:pPr lvl="1"/>
            <a:r>
              <a:rPr lang="en-US" dirty="0"/>
              <a:t>17% 20-40 years old(1970-1989) – 249</a:t>
            </a:r>
          </a:p>
          <a:p>
            <a:pPr lvl="1"/>
            <a:r>
              <a:rPr lang="en-US" dirty="0"/>
              <a:t>23% 40-60 years old (342)</a:t>
            </a:r>
          </a:p>
          <a:p>
            <a:pPr lvl="1"/>
            <a:r>
              <a:rPr lang="en-US" dirty="0"/>
              <a:t>22% (318) rest</a:t>
            </a:r>
          </a:p>
          <a:p>
            <a:r>
              <a:rPr lang="en-US" dirty="0"/>
              <a:t>Home size:</a:t>
            </a:r>
          </a:p>
          <a:p>
            <a:pPr lvl="1"/>
            <a:r>
              <a:rPr lang="en-US" dirty="0"/>
              <a:t>232:  &lt; 2000SF</a:t>
            </a:r>
          </a:p>
          <a:p>
            <a:pPr lvl="1"/>
            <a:r>
              <a:rPr lang="en-US" dirty="0"/>
              <a:t>553: 2000-3000 SF</a:t>
            </a:r>
          </a:p>
          <a:p>
            <a:pPr lvl="1"/>
            <a:r>
              <a:rPr lang="en-US" dirty="0"/>
              <a:t>462:  3000-4000 SF</a:t>
            </a:r>
          </a:p>
          <a:p>
            <a:pPr lvl="1"/>
            <a:r>
              <a:rPr lang="en-US" dirty="0"/>
              <a:t>213: &gt; 4000 SF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7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94C5-898B-834A-964C-41765280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AE4D-687A-DF47-97CB-2BA798D3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https://towardsdatascience.com/regression-an-explanation-of-regression-metrics-and-what-can-go-wrong-a39a9793d914</a:t>
            </a:r>
            <a:endParaRPr lang="en-US" dirty="0"/>
          </a:p>
          <a:p>
            <a:r>
              <a:rPr lang="en-US" dirty="0">
                <a:hlinkClick r:id="rId3"/>
              </a:rPr>
              <a:t>Pix:</a:t>
            </a:r>
          </a:p>
          <a:p>
            <a:r>
              <a:rPr lang="en-US" dirty="0">
                <a:hlinkClick r:id="rId3"/>
              </a:rPr>
              <a:t>https://financebuddha.com/blog/tax-benefits-owning-multiple-houses/</a:t>
            </a:r>
            <a:endParaRPr lang="en-US" dirty="0"/>
          </a:p>
          <a:p>
            <a:r>
              <a:rPr lang="en-US" dirty="0">
                <a:hlinkClick r:id="rId4"/>
              </a:rPr>
              <a:t>https://www.nuviewtrust.com/self-directed-regulation-d-real-estate-fund-investments/</a:t>
            </a:r>
            <a:endParaRPr lang="en-US" dirty="0"/>
          </a:p>
          <a:p>
            <a:r>
              <a:rPr lang="en-US" dirty="0">
                <a:hlinkClick r:id="rId5"/>
              </a:rPr>
              <a:t>https://bks-partners.com/insights/capture/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0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E4A1-369F-7242-B382-7CAC2D5B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2FEC-CF3C-9E45-8CC2-7A2264A0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                                                           0…………………..</a:t>
            </a:r>
          </a:p>
          <a:p>
            <a:r>
              <a:rPr lang="en-US" dirty="0">
                <a:hlinkClick r:id="rId2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2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3"/>
              </a:rPr>
              <a:t>https://data.bls.gov/timeseries/LASST190000000000005?amp%253bdata_tool=XGtable&amp;output_view=data&amp;include_graphs=true</a:t>
            </a:r>
            <a:endParaRPr lang="en-US" dirty="0"/>
          </a:p>
          <a:p>
            <a:r>
              <a:rPr lang="en-US" dirty="0">
                <a:hlinkClick r:id="rId4"/>
              </a:rPr>
              <a:t>https://www.areavibes.com/ames-ia/crime/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ore inside of a building&#10;&#10;Description automatically generated">
            <a:extLst>
              <a:ext uri="{FF2B5EF4-FFF2-40B4-BE49-F238E27FC236}">
                <a16:creationId xmlns:a16="http://schemas.microsoft.com/office/drawing/2014/main" id="{ADAE9DDA-3571-FD4F-8CDE-183E85BF7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9" r="-1" b="1134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C945CF-637A-4136-97CE-0B3BA363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19470"/>
            <a:ext cx="5830957" cy="4800600"/>
          </a:xfrm>
        </p:spPr>
        <p:txBody>
          <a:bodyPr>
            <a:noAutofit/>
          </a:bodyPr>
          <a:lstStyle/>
          <a:p>
            <a:r>
              <a:rPr lang="en-US" sz="1600" dirty="0"/>
              <a:t>Location:  Central Iowa</a:t>
            </a:r>
          </a:p>
          <a:p>
            <a:r>
              <a:rPr lang="en-US" sz="1600" dirty="0"/>
              <a:t>Population:  59K (2010 Census)</a:t>
            </a:r>
          </a:p>
          <a:p>
            <a:r>
              <a:rPr lang="en-US" sz="1600" dirty="0"/>
              <a:t>Median household income:  46132 USD</a:t>
            </a:r>
          </a:p>
          <a:p>
            <a:r>
              <a:rPr lang="en-US" sz="1600" dirty="0"/>
              <a:t>Poverty rate:  28.4%</a:t>
            </a:r>
          </a:p>
          <a:p>
            <a:r>
              <a:rPr lang="en-US" sz="1600" dirty="0"/>
              <a:t>Crime:  below national &amp; state averages</a:t>
            </a:r>
          </a:p>
          <a:p>
            <a:r>
              <a:rPr lang="en-US" sz="1600" dirty="0"/>
              <a:t>Landmarks:</a:t>
            </a:r>
          </a:p>
          <a:p>
            <a:pPr lvl="1"/>
            <a:r>
              <a:rPr lang="en-US" sz="1600" dirty="0"/>
              <a:t>Iowa State University (~28K)</a:t>
            </a:r>
          </a:p>
          <a:p>
            <a:pPr lvl="1"/>
            <a:r>
              <a:rPr lang="en-US" sz="1600" dirty="0"/>
              <a:t>Ames Laboratory (US DoE National Lab)</a:t>
            </a:r>
          </a:p>
          <a:p>
            <a:pPr lvl="1"/>
            <a:r>
              <a:rPr lang="en-US" sz="1600" dirty="0"/>
              <a:t>USDA’s Agricultural Research National Animal Disease Center (NADC)</a:t>
            </a:r>
          </a:p>
          <a:p>
            <a:r>
              <a:rPr lang="en-US" sz="1600" dirty="0"/>
              <a:t>2010:  ranked 9</a:t>
            </a:r>
            <a:r>
              <a:rPr lang="en-US" sz="1600" baseline="30000" dirty="0"/>
              <a:t>th</a:t>
            </a:r>
            <a:r>
              <a:rPr lang="en-US" sz="1600" dirty="0"/>
              <a:t> on CNN Money’s ‘Best Places to Live’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529C-A713-FA42-AD1D-E594FB17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Ames, IA</a:t>
            </a:r>
          </a:p>
        </p:txBody>
      </p:sp>
    </p:spTree>
    <p:extLst>
      <p:ext uri="{BB962C8B-B14F-4D97-AF65-F5344CB8AC3E}">
        <p14:creationId xmlns:p14="http://schemas.microsoft.com/office/powerpoint/2010/main" val="246297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cake, indoor, sitting&#10;&#10;Description automatically generated">
            <a:extLst>
              <a:ext uri="{FF2B5EF4-FFF2-40B4-BE49-F238E27FC236}">
                <a16:creationId xmlns:a16="http://schemas.microsoft.com/office/drawing/2014/main" id="{49255688-AE1D-6F4B-8829-B063DB18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r="7425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7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0E3E02-C374-4AF3-B255-AAE55EF26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958009"/>
            <a:ext cx="5052391" cy="4422913"/>
          </a:xfrm>
        </p:spPr>
        <p:txBody>
          <a:bodyPr>
            <a:noAutofit/>
          </a:bodyPr>
          <a:lstStyle/>
          <a:p>
            <a:r>
              <a:rPr lang="en-US" sz="2000" dirty="0"/>
              <a:t>4 years of data (2006-2010)</a:t>
            </a:r>
          </a:p>
          <a:p>
            <a:r>
              <a:rPr lang="en-US" sz="2000" dirty="0"/>
              <a:t>80 feature variables</a:t>
            </a:r>
          </a:p>
          <a:p>
            <a:r>
              <a:rPr lang="en-US" sz="2000" dirty="0"/>
              <a:t>1460 sales @ 300 annually</a:t>
            </a:r>
          </a:p>
          <a:p>
            <a:r>
              <a:rPr lang="en-US" sz="2000" dirty="0"/>
              <a:t>180K average sale price  with 2 car garage</a:t>
            </a:r>
          </a:p>
          <a:p>
            <a:r>
              <a:rPr lang="en-US" sz="2000" dirty="0"/>
              <a:t>38% of homes (551) are NMT 20 years old with 55% NMT 40 years</a:t>
            </a:r>
          </a:p>
          <a:p>
            <a:r>
              <a:rPr lang="en-US" sz="2000" dirty="0"/>
              <a:t>70% of sales (1015) have 2 - 4000 SF</a:t>
            </a:r>
          </a:p>
          <a:p>
            <a:r>
              <a:rPr lang="en-US" sz="2000" dirty="0"/>
              <a:t>Primary sales:  Normal &amp; conventional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4EA10-3FF2-764C-BB73-EE2CB8B7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The Nitty Gritty…..</a:t>
            </a:r>
          </a:p>
        </p:txBody>
      </p:sp>
    </p:spTree>
    <p:extLst>
      <p:ext uri="{BB962C8B-B14F-4D97-AF65-F5344CB8AC3E}">
        <p14:creationId xmlns:p14="http://schemas.microsoft.com/office/powerpoint/2010/main" val="2400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F9D8875-3378-6E4D-A387-D8F31F6B2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42953" b="-1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4930E79-9FBF-4576-A55F-0F2F97B2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Mean: 180K </a:t>
            </a:r>
            <a:r>
              <a:rPr lang="en-US" sz="2400" dirty="0" err="1"/>
              <a:t>ish</a:t>
            </a:r>
            <a:endParaRPr lang="en-US" sz="2400" dirty="0"/>
          </a:p>
          <a:p>
            <a:r>
              <a:rPr lang="en-US" sz="2400" dirty="0"/>
              <a:t>Median:</a:t>
            </a:r>
          </a:p>
          <a:p>
            <a:r>
              <a:rPr lang="en-US" sz="2400" dirty="0"/>
              <a:t>Mode: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EE738-B3A6-5E45-853E-906E6282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Sale Price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8885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656073A-C8BD-BD44-ABD0-491316767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1" r="18114" b="2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AB6B92-2FBD-440C-BAE9-F2F7492B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676" y="3048000"/>
            <a:ext cx="4886325" cy="304800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EF806B">
                    <a:alpha val="70000"/>
                  </a:srgbClr>
                </a:solidFill>
              </a:rPr>
              <a:t>Log transformation</a:t>
            </a:r>
          </a:p>
          <a:p>
            <a:r>
              <a:rPr lang="en-US" sz="1800" dirty="0">
                <a:solidFill>
                  <a:srgbClr val="EF806B"/>
                </a:solidFill>
              </a:rPr>
              <a:t>Root Mean Square Error (RMSE)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34309-B58D-374A-B6AA-DC41FE5B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275199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F10EE-E4EC-334D-A7D0-2F2CEFF87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3" r="32378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F8C7CC06-6FC5-48E2-B37A-16171B9E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1400" dirty="0" err="1"/>
              <a:t>OverallQual</a:t>
            </a:r>
            <a:endParaRPr lang="en-US" sz="1400" dirty="0"/>
          </a:p>
          <a:p>
            <a:r>
              <a:rPr lang="en-US" sz="1400" dirty="0" err="1"/>
              <a:t>GarageCars</a:t>
            </a:r>
            <a:r>
              <a:rPr lang="en-US" sz="1400" dirty="0"/>
              <a:t>:  mean 2</a:t>
            </a:r>
          </a:p>
          <a:p>
            <a:r>
              <a:rPr lang="en-US" sz="1400" dirty="0" err="1"/>
              <a:t>TotalBsmtSF</a:t>
            </a:r>
            <a:endParaRPr lang="en-US" sz="1400" dirty="0"/>
          </a:p>
          <a:p>
            <a:r>
              <a:rPr lang="en-US" sz="1400" dirty="0" err="1"/>
              <a:t>GrLivArea</a:t>
            </a:r>
            <a:r>
              <a:rPr lang="en-US" sz="1400" dirty="0"/>
              <a:t>:  1515 mean</a:t>
            </a:r>
          </a:p>
          <a:p>
            <a:r>
              <a:rPr lang="en-US" sz="1400" dirty="0"/>
              <a:t>Optional:</a:t>
            </a:r>
          </a:p>
          <a:p>
            <a:pPr lvl="1"/>
            <a:r>
              <a:rPr lang="en-US" sz="1400" dirty="0" err="1"/>
              <a:t>YearBuilt</a:t>
            </a:r>
            <a:r>
              <a:rPr lang="en-US" sz="1400" dirty="0"/>
              <a:t> with buckets</a:t>
            </a:r>
          </a:p>
          <a:p>
            <a:pPr lvl="1"/>
            <a:r>
              <a:rPr lang="en-US" sz="1400" dirty="0" err="1"/>
              <a:t>HeatingQC</a:t>
            </a:r>
            <a:endParaRPr lang="en-US" sz="1400" dirty="0"/>
          </a:p>
          <a:p>
            <a:pPr lvl="1"/>
            <a:r>
              <a:rPr lang="en-US" sz="1400" dirty="0"/>
              <a:t>Porch (Y/N variable only)</a:t>
            </a:r>
          </a:p>
          <a:p>
            <a:pPr lvl="1"/>
            <a:r>
              <a:rPr lang="en-US" sz="1400" dirty="0"/>
              <a:t>Condition 1: proximity to </a:t>
            </a:r>
            <a:r>
              <a:rPr lang="en-US" sz="1400" dirty="0" err="1"/>
              <a:t>desireable</a:t>
            </a:r>
            <a:r>
              <a:rPr lang="en-US" sz="1400" dirty="0"/>
              <a:t> </a:t>
            </a:r>
            <a:r>
              <a:rPr lang="en-US" sz="1400" dirty="0" err="1"/>
              <a:t>feaatures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824A-7C93-3747-8D11-B37BDBEA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2527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551AE076-7865-49BB-81C0-8C9E7E994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3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3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424ECFA8-BE37-446C-B1BD-88D2981B6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24" name="Graphic 8" descr="Electrician">
            <a:extLst>
              <a:ext uri="{FF2B5EF4-FFF2-40B4-BE49-F238E27FC236}">
                <a16:creationId xmlns:a16="http://schemas.microsoft.com/office/drawing/2014/main" id="{EB8723E6-4FC9-4F3A-974E-74EB3327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" y="1524000"/>
            <a:ext cx="4572001" cy="4572001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97EB9F-8463-254E-8C6B-907190872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142310"/>
            <a:ext cx="5334000" cy="395369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400" dirty="0" err="1"/>
              <a:t>GarageSF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1400" dirty="0" err="1"/>
              <a:t>GarageCond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1400" dirty="0"/>
              <a:t>Heating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Central Air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Electrical</a:t>
            </a:r>
          </a:p>
          <a:p>
            <a:pPr>
              <a:lnSpc>
                <a:spcPct val="115000"/>
              </a:lnSpc>
            </a:pPr>
            <a:r>
              <a:rPr lang="en-US" sz="1400" dirty="0" err="1"/>
              <a:t>KitchenQual</a:t>
            </a:r>
            <a:endParaRPr lang="en-US" sz="1400" dirty="0"/>
          </a:p>
          <a:p>
            <a:pPr>
              <a:lnSpc>
                <a:spcPct val="115000"/>
              </a:lnSpc>
            </a:pPr>
            <a:r>
              <a:rPr lang="en-US" sz="1400" dirty="0" err="1"/>
              <a:t>ExterCond</a:t>
            </a:r>
            <a:r>
              <a:rPr lang="en-US" sz="1400" dirty="0"/>
              <a:t> – typical to good</a:t>
            </a:r>
          </a:p>
          <a:p>
            <a:pPr>
              <a:lnSpc>
                <a:spcPct val="115000"/>
              </a:lnSpc>
            </a:pPr>
            <a:r>
              <a:rPr lang="en-US" sz="1400" dirty="0" err="1"/>
              <a:t>BsmtQual</a:t>
            </a:r>
            <a:r>
              <a:rPr lang="en-US" sz="1400" dirty="0"/>
              <a:t> – all walk-in height</a:t>
            </a:r>
          </a:p>
          <a:p>
            <a:pPr>
              <a:lnSpc>
                <a:spcPct val="115000"/>
              </a:lnSpc>
            </a:pPr>
            <a:r>
              <a:rPr lang="en-US" sz="1400" dirty="0" err="1"/>
              <a:t>BsmtCond</a:t>
            </a:r>
            <a:r>
              <a:rPr lang="en-US" sz="1400" dirty="0"/>
              <a:t> – nothing of note NLT typical</a:t>
            </a:r>
          </a:p>
          <a:p>
            <a:pPr>
              <a:lnSpc>
                <a:spcPct val="115000"/>
              </a:lnSpc>
            </a:pPr>
            <a:r>
              <a:rPr lang="en-US" sz="1400" dirty="0" err="1"/>
              <a:t>RoofMatl</a:t>
            </a:r>
            <a:endParaRPr lang="en-US" sz="1400" dirty="0"/>
          </a:p>
          <a:p>
            <a:pPr>
              <a:lnSpc>
                <a:spcPct val="115000"/>
              </a:lnSpc>
            </a:pPr>
            <a:endParaRPr lang="en-US" sz="1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1B9880-0D27-EB48-A958-2FE4070F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3990"/>
            <a:ext cx="5334000" cy="762011"/>
          </a:xfrm>
        </p:spPr>
        <p:txBody>
          <a:bodyPr anchor="t">
            <a:normAutofit/>
          </a:bodyPr>
          <a:lstStyle/>
          <a:p>
            <a:r>
              <a:rPr lang="en-US" sz="3200" dirty="0"/>
              <a:t>Excluded Variables</a:t>
            </a:r>
          </a:p>
        </p:txBody>
      </p:sp>
    </p:spTree>
    <p:extLst>
      <p:ext uri="{BB962C8B-B14F-4D97-AF65-F5344CB8AC3E}">
        <p14:creationId xmlns:p14="http://schemas.microsoft.com/office/powerpoint/2010/main" val="118546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5E4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8FDA66-67B4-4DBE-8354-C26F91AD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9761B-0C41-DD47-B79E-24D4697A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99787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 Stuff</a:t>
            </a: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692AE5CD-AB32-40B0-8D92-426FDF2CC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1530350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D81-DBA2-E84A-A057-8626DA30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3C2-BC51-0448-B682-9432B57A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78496"/>
            <a:ext cx="10668000" cy="497950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Mean Square Error (MSE)</a:t>
            </a:r>
          </a:p>
          <a:p>
            <a:pPr lvl="1"/>
            <a:r>
              <a:rPr lang="en-US" dirty="0"/>
              <a:t>Average of the squared difference between the target value &amp; predicted value</a:t>
            </a:r>
          </a:p>
          <a:p>
            <a:pPr lvl="1"/>
            <a:r>
              <a:rPr lang="en-US" dirty="0"/>
              <a:t>Easy to optimize &amp; penalizes even small errors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Root Mean Square Error (RMSE)</a:t>
            </a:r>
          </a:p>
          <a:p>
            <a:pPr lvl="1"/>
            <a:r>
              <a:rPr lang="en-US" dirty="0"/>
              <a:t>Most common regression metric used</a:t>
            </a:r>
          </a:p>
          <a:p>
            <a:pPr lvl="1"/>
            <a:r>
              <a:rPr lang="en-US" dirty="0"/>
              <a:t>Useful when large errors are undesired – high penalty placed on large errors</a:t>
            </a:r>
          </a:p>
          <a:p>
            <a:r>
              <a:rPr lang="en-US" dirty="0"/>
              <a:t>Mean Absolute Error (MAE)</a:t>
            </a:r>
          </a:p>
          <a:p>
            <a:pPr lvl="1"/>
            <a:r>
              <a:rPr lang="en-US" dirty="0"/>
              <a:t>Robust to outliers &amp; does not penalize as severely as MSE</a:t>
            </a:r>
          </a:p>
          <a:p>
            <a:pPr lvl="1"/>
            <a:r>
              <a:rPr lang="en-US" dirty="0"/>
              <a:t>Linear scoring where individual differences are weighted equally</a:t>
            </a:r>
          </a:p>
          <a:p>
            <a:pPr lvl="1"/>
            <a:r>
              <a:rPr lang="en-US" dirty="0"/>
              <a:t>Not suitable with attention is desired on outliers</a:t>
            </a:r>
          </a:p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Error </a:t>
            </a:r>
          </a:p>
          <a:p>
            <a:pPr lvl="1"/>
            <a:r>
              <a:rPr lang="en-US" dirty="0"/>
              <a:t>Compares current model with constant baseline model (mean of data)</a:t>
            </a:r>
          </a:p>
          <a:p>
            <a:r>
              <a:rPr lang="en-US" dirty="0"/>
              <a:t>Adjusted R</a:t>
            </a:r>
            <a:r>
              <a:rPr lang="en-US" baseline="30000" dirty="0"/>
              <a:t>2  </a:t>
            </a:r>
          </a:p>
          <a:p>
            <a:pPr lvl="1"/>
            <a:r>
              <a:rPr lang="en-US" dirty="0"/>
              <a:t>Variant of R-squared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2798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6"/>
      </a:lt2>
      <a:accent1>
        <a:srgbClr val="E72959"/>
      </a:accent1>
      <a:accent2>
        <a:srgbClr val="D53617"/>
      </a:accent2>
      <a:accent3>
        <a:srgbClr val="E09227"/>
      </a:accent3>
      <a:accent4>
        <a:srgbClr val="A9A812"/>
      </a:accent4>
      <a:accent5>
        <a:srgbClr val="76B320"/>
      </a:accent5>
      <a:accent6>
        <a:srgbClr val="31BD15"/>
      </a:accent6>
      <a:hlink>
        <a:srgbClr val="31937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 Next LT Pro Light</vt:lpstr>
      <vt:lpstr>Sitka Subheading</vt:lpstr>
      <vt:lpstr>PebbleVTI</vt:lpstr>
      <vt:lpstr>House Price Predictions Ames, IA</vt:lpstr>
      <vt:lpstr>Ames, IA</vt:lpstr>
      <vt:lpstr>The Nitty Gritty…..</vt:lpstr>
      <vt:lpstr>Sale Price Distribution</vt:lpstr>
      <vt:lpstr>Transformed Data</vt:lpstr>
      <vt:lpstr>Exploratory Data Analysis</vt:lpstr>
      <vt:lpstr>Excluded Variables</vt:lpstr>
      <vt:lpstr>Extra Stuff</vt:lpstr>
      <vt:lpstr>Evaluation Metrics</vt:lpstr>
      <vt:lpstr>PowerPoint Presentation</vt:lpstr>
      <vt:lpstr>Technical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Predictions Ames, IA</dc:title>
  <dc:creator>Microsoft Office User</dc:creator>
  <cp:lastModifiedBy>Microsoft Office User</cp:lastModifiedBy>
  <cp:revision>1</cp:revision>
  <dcterms:created xsi:type="dcterms:W3CDTF">2020-10-24T14:06:46Z</dcterms:created>
  <dcterms:modified xsi:type="dcterms:W3CDTF">2020-10-24T14:06:54Z</dcterms:modified>
</cp:coreProperties>
</file>